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99" r:id="rId2"/>
    <p:sldId id="444" r:id="rId3"/>
    <p:sldId id="715" r:id="rId4"/>
    <p:sldId id="445" r:id="rId5"/>
    <p:sldId id="718" r:id="rId6"/>
    <p:sldId id="698" r:id="rId7"/>
    <p:sldId id="699" r:id="rId8"/>
    <p:sldId id="700" r:id="rId9"/>
    <p:sldId id="701" r:id="rId10"/>
    <p:sldId id="702" r:id="rId11"/>
    <p:sldId id="704" r:id="rId12"/>
    <p:sldId id="713" r:id="rId13"/>
    <p:sldId id="710" r:id="rId14"/>
    <p:sldId id="711" r:id="rId15"/>
    <p:sldId id="709" r:id="rId16"/>
    <p:sldId id="712" r:id="rId17"/>
    <p:sldId id="706" r:id="rId18"/>
    <p:sldId id="708" r:id="rId19"/>
    <p:sldId id="716" r:id="rId20"/>
    <p:sldId id="717" r:id="rId21"/>
    <p:sldId id="69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1" autoAdjust="0"/>
    <p:restoredTop sz="94660"/>
  </p:normalViewPr>
  <p:slideViewPr>
    <p:cSldViewPr snapToGrid="0">
      <p:cViewPr>
        <p:scale>
          <a:sx n="100" d="100"/>
          <a:sy n="100" d="100"/>
        </p:scale>
        <p:origin x="2178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0BC0-55BC-46F5-8F73-F45F7D45D071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B984-9EB0-4360-AAD1-21D3DCF68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714B3-73B8-470F-B6CD-433CBAA602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36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543"/>
            <a:ext cx="7886700" cy="46094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9651-8487-4BBD-969D-A511B1087813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CF81-5570-496D-813E-D777E1CBF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df/1502.03167v3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310.1531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403.638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-foundation.org/openaccess/content_cvpr_2014/papers/Oquab_Learning_and_Transferring_2014_CVPR_paper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311.2524v5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df/1411.1792v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8.08614v2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8.08614v2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8.08614v2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mlr.org/papers/volume15/srivastava14a/srivastava14a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jmlr.org/papers/volume15/srivastava14a/srivastava14a.pdf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1.02876v2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2.0185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637" y="1374612"/>
            <a:ext cx="7752726" cy="1140667"/>
          </a:xfrm>
          <a:noFill/>
        </p:spPr>
        <p:txBody>
          <a:bodyPr anchor="ctr" anchorCtr="1">
            <a:normAutofit/>
          </a:bodyPr>
          <a:lstStyle/>
          <a:p>
            <a:r>
              <a:rPr lang="en-US" altLang="zh-TW" sz="6600" dirty="0" smtClean="0"/>
              <a:t>Supervised </a:t>
            </a:r>
            <a:r>
              <a:rPr lang="en-US" altLang="zh-TW" sz="6600" dirty="0" err="1" smtClean="0"/>
              <a:t>Pretraining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637" y="5561722"/>
            <a:ext cx="7752726" cy="1182655"/>
          </a:xfrm>
          <a:noFill/>
        </p:spPr>
        <p:txBody>
          <a:bodyPr anchor="ctr" anchorCtr="1">
            <a:noAutofit/>
          </a:bodyPr>
          <a:lstStyle/>
          <a:p>
            <a:r>
              <a:rPr lang="en-US" sz="2400" dirty="0"/>
              <a:t>Jia-Bin Huang</a:t>
            </a:r>
          </a:p>
          <a:p>
            <a:r>
              <a:rPr lang="en-US" sz="2400" dirty="0"/>
              <a:t>Virginia </a:t>
            </a:r>
            <a:r>
              <a:rPr lang="en-US" sz="2400" dirty="0" smtClean="0"/>
              <a:t>Tech</a:t>
            </a:r>
          </a:p>
          <a:p>
            <a:r>
              <a:rPr lang="en-US" sz="2400" dirty="0" smtClean="0"/>
              <a:t>ECE 6554 Advanced Computer Vision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480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Batch Normalization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4" y="4592595"/>
            <a:ext cx="5784850" cy="1663700"/>
          </a:xfrm>
        </p:spPr>
      </p:pic>
      <p:pic>
        <p:nvPicPr>
          <p:cNvPr id="645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914400"/>
            <a:ext cx="5203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1023" y="6334780"/>
            <a:ext cx="502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Batch Normalization: Accelerating Deep Network Training </a:t>
            </a:r>
            <a:r>
              <a:rPr lang="en-US" sz="1400" dirty="0" smtClean="0"/>
              <a:t>by </a:t>
            </a:r>
          </a:p>
          <a:p>
            <a:r>
              <a:rPr lang="en-US" sz="1400" dirty="0" smtClean="0"/>
              <a:t>Reducing </a:t>
            </a:r>
            <a:r>
              <a:rPr lang="en-US" sz="1400" dirty="0"/>
              <a:t>Internal Covariate </a:t>
            </a:r>
            <a:r>
              <a:rPr lang="en-US" sz="1400" dirty="0" smtClean="0"/>
              <a:t>Shift [</a:t>
            </a:r>
            <a:r>
              <a:rPr lang="en-US" sz="1400" dirty="0" err="1">
                <a:hlinkClick r:id="rId4"/>
              </a:rPr>
              <a:t>Ioffe</a:t>
            </a:r>
            <a:r>
              <a:rPr lang="en-US" sz="1400" dirty="0">
                <a:hlinkClick r:id="rId4"/>
              </a:rPr>
              <a:t> and </a:t>
            </a:r>
            <a:r>
              <a:rPr lang="en-US" sz="1400" dirty="0" err="1" smtClean="0">
                <a:hlinkClick r:id="rId4"/>
              </a:rPr>
              <a:t>Szegedy</a:t>
            </a:r>
            <a:r>
              <a:rPr lang="en-US" sz="1400" dirty="0" smtClean="0">
                <a:hlinkClick r:id="rId4"/>
              </a:rPr>
              <a:t> 2015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15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Transfer </a:t>
            </a:r>
            <a:r>
              <a:rPr lang="en-US" alt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Improvement </a:t>
            </a:r>
            <a:r>
              <a:rPr lang="en-US" sz="2800" dirty="0"/>
              <a:t>of learning in a </a:t>
            </a:r>
            <a:r>
              <a:rPr lang="en-US" sz="2800" b="1" dirty="0"/>
              <a:t>new</a:t>
            </a:r>
            <a:r>
              <a:rPr lang="en-US" sz="2800" dirty="0"/>
              <a:t> task through the </a:t>
            </a:r>
            <a:r>
              <a:rPr lang="en-US" sz="2800" i="1" dirty="0">
                <a:solidFill>
                  <a:srgbClr val="FF0000"/>
                </a:solidFill>
              </a:rPr>
              <a:t>transfer of knowledge</a:t>
            </a:r>
            <a:r>
              <a:rPr lang="en-US" sz="2800" i="1" dirty="0"/>
              <a:t> </a:t>
            </a:r>
            <a:r>
              <a:rPr lang="en-US" sz="2800" dirty="0"/>
              <a:t>from a </a:t>
            </a:r>
            <a:r>
              <a:rPr lang="en-US" sz="2800" b="1" dirty="0"/>
              <a:t>related</a:t>
            </a:r>
            <a:r>
              <a:rPr lang="en-US" sz="2800" dirty="0"/>
              <a:t> task </a:t>
            </a:r>
            <a:r>
              <a:rPr lang="en-US" sz="2800" dirty="0" smtClean="0"/>
              <a:t>that </a:t>
            </a:r>
            <a:r>
              <a:rPr lang="en-US" sz="2800" dirty="0"/>
              <a:t>has already been learned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Weight initialization for </a:t>
            </a:r>
            <a:r>
              <a:rPr lang="en-US" sz="2800" dirty="0" smtClean="0"/>
              <a:t>CNN</a:t>
            </a:r>
          </a:p>
          <a:p>
            <a:endParaRPr lang="en-US" dirty="0"/>
          </a:p>
          <a:p>
            <a:r>
              <a:rPr lang="en-US" dirty="0" smtClean="0"/>
              <a:t>Two major strategies</a:t>
            </a:r>
          </a:p>
          <a:p>
            <a:pPr lvl="1"/>
            <a:r>
              <a:rPr lang="en-US" dirty="0" err="1"/>
              <a:t>ConvNet</a:t>
            </a:r>
            <a:r>
              <a:rPr lang="en-US" dirty="0"/>
              <a:t> as fixed feature </a:t>
            </a:r>
            <a:r>
              <a:rPr lang="en-US" dirty="0" smtClean="0"/>
              <a:t>extractor</a:t>
            </a:r>
          </a:p>
          <a:p>
            <a:pPr lvl="1"/>
            <a:r>
              <a:rPr lang="en-US" dirty="0"/>
              <a:t>Fine-tuning the </a:t>
            </a:r>
            <a:r>
              <a:rPr lang="en-US" dirty="0" err="1"/>
              <a:t>ConvNet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</a:t>
            </a:r>
            <a:r>
              <a:rPr lang="en-US" dirty="0" err="1" smtClean="0"/>
              <a:t>finetune</a:t>
            </a:r>
            <a:r>
              <a:rPr lang="en-US" dirty="0"/>
              <a:t> </a:t>
            </a:r>
            <a:r>
              <a:rPr lang="en-US" dirty="0" smtClean="0"/>
              <a:t>your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542"/>
            <a:ext cx="7886700" cy="51141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dataset is small and similar to original dataset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train a linear classifier on the CNN </a:t>
            </a:r>
            <a:r>
              <a:rPr lang="en-US" dirty="0" smtClean="0"/>
              <a:t>codes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dataset is large and similar to the original </a:t>
            </a:r>
            <a:r>
              <a:rPr lang="en-US" dirty="0" smtClean="0"/>
              <a:t>dataset</a:t>
            </a:r>
          </a:p>
          <a:p>
            <a:pPr lvl="1"/>
            <a:r>
              <a:rPr lang="en-US" dirty="0"/>
              <a:t>fine-tune through the full </a:t>
            </a:r>
            <a:r>
              <a:rPr lang="en-US" dirty="0" smtClean="0"/>
              <a:t>network</a:t>
            </a:r>
          </a:p>
          <a:p>
            <a:pPr lvl="1"/>
            <a:endParaRPr lang="en-US" dirty="0"/>
          </a:p>
          <a:p>
            <a:r>
              <a:rPr lang="en-US" dirty="0"/>
              <a:t>New dataset is small but very different from the original </a:t>
            </a:r>
            <a:r>
              <a:rPr lang="en-US" dirty="0" smtClean="0"/>
              <a:t>dataset</a:t>
            </a:r>
          </a:p>
          <a:p>
            <a:pPr lvl="1"/>
            <a:r>
              <a:rPr lang="en-US" dirty="0"/>
              <a:t>SVM classifier from activations somewhere earlier in the </a:t>
            </a:r>
            <a:r>
              <a:rPr lang="en-US" dirty="0" smtClean="0"/>
              <a:t>network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New dataset is large and very different from the original </a:t>
            </a:r>
            <a:r>
              <a:rPr lang="en-US" dirty="0" smtClean="0"/>
              <a:t>dataset</a:t>
            </a:r>
          </a:p>
          <a:p>
            <a:pPr lvl="1"/>
            <a:r>
              <a:rPr lang="en-US" dirty="0"/>
              <a:t>fine-tune through the entire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9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1"/>
          <p:cNvSpPr>
            <a:spLocks noGrp="1"/>
          </p:cNvSpPr>
          <p:nvPr>
            <p:ph type="title"/>
          </p:nvPr>
        </p:nvSpPr>
        <p:spPr>
          <a:xfrm>
            <a:off x="628650" y="-30956"/>
            <a:ext cx="7886700" cy="1325563"/>
          </a:xfrm>
        </p:spPr>
        <p:txBody>
          <a:bodyPr/>
          <a:lstStyle/>
          <a:p>
            <a:r>
              <a:rPr lang="en-US" altLang="en-US" dirty="0" smtClean="0"/>
              <a:t>Convolutional activation features</a:t>
            </a:r>
          </a:p>
        </p:txBody>
      </p:sp>
      <p:sp>
        <p:nvSpPr>
          <p:cNvPr id="706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706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2385920"/>
            <a:ext cx="88042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2602706" y="6307885"/>
            <a:ext cx="3938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[</a:t>
            </a:r>
            <a:r>
              <a:rPr lang="en-US" altLang="en-US" sz="2400" dirty="0">
                <a:latin typeface="Arial" panose="020B0604020202020204" pitchFamily="34" charset="0"/>
                <a:hlinkClick r:id="rId3"/>
              </a:rPr>
              <a:t>Donahue et al. ICML 2013</a:t>
            </a:r>
            <a:r>
              <a:rPr lang="en-US" altLang="en-US" sz="2400" dirty="0">
                <a:latin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777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5" y="762998"/>
            <a:ext cx="8906428" cy="51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32117" y="6122176"/>
            <a:ext cx="7679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CNN Features off-the-shelf: </a:t>
            </a:r>
            <a:r>
              <a:rPr lang="en-US" altLang="en-US" sz="1800" dirty="0" smtClean="0">
                <a:latin typeface="Arial" panose="020B0604020202020204" pitchFamily="34" charset="0"/>
              </a:rPr>
              <a:t>an </a:t>
            </a:r>
            <a:r>
              <a:rPr lang="en-US" altLang="en-US" sz="1800" dirty="0">
                <a:latin typeface="Arial" panose="020B0604020202020204" pitchFamily="34" charset="0"/>
              </a:rPr>
              <a:t>Astounding Baseline for Recognition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[</a:t>
            </a:r>
            <a:r>
              <a:rPr lang="en-US" altLang="en-US" sz="1800" dirty="0" err="1">
                <a:latin typeface="Arial" panose="020B0604020202020204" pitchFamily="34" charset="0"/>
                <a:hlinkClick r:id="rId3"/>
              </a:rPr>
              <a:t>Razavian</a:t>
            </a:r>
            <a:r>
              <a:rPr lang="en-US" altLang="en-US" sz="1800" dirty="0">
                <a:latin typeface="Arial" panose="020B0604020202020204" pitchFamily="34" charset="0"/>
                <a:hlinkClick r:id="rId3"/>
              </a:rPr>
              <a:t> et al. 2014</a:t>
            </a:r>
            <a:r>
              <a:rPr lang="en-US" altLang="en-US" sz="1800" dirty="0">
                <a:latin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61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62" y="1325563"/>
            <a:ext cx="8913844" cy="405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4500" y="612655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Learning and Transferring Mid-Level Image Representations </a:t>
            </a:r>
            <a:r>
              <a:rPr lang="en-US" sz="1600" dirty="0" smtClean="0">
                <a:latin typeface="+mj-lt"/>
              </a:rPr>
              <a:t>using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Convolutional </a:t>
            </a:r>
            <a:r>
              <a:rPr lang="en-US" sz="1600" dirty="0">
                <a:latin typeface="+mj-lt"/>
              </a:rPr>
              <a:t>Neural </a:t>
            </a:r>
            <a:r>
              <a:rPr lang="en-US" sz="1600" dirty="0" smtClean="0">
                <a:latin typeface="+mj-lt"/>
              </a:rPr>
              <a:t>Networks [</a:t>
            </a:r>
            <a:r>
              <a:rPr lang="en-US" sz="1600" dirty="0" smtClean="0">
                <a:hlinkClick r:id="rId3"/>
              </a:rPr>
              <a:t>Oquab et al. CVPR 2014</a:t>
            </a:r>
            <a:r>
              <a:rPr lang="en-US" sz="1600" dirty="0" smtClean="0">
                <a:latin typeface="+mj-lt"/>
              </a:rPr>
              <a:t>]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10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3" y="0"/>
            <a:ext cx="9036887" cy="3076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8320" y="6095777"/>
            <a:ext cx="6038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Rich feature hierarchies for accurate object detection and semantic </a:t>
            </a:r>
            <a:r>
              <a:rPr lang="en-US" dirty="0" smtClean="0"/>
              <a:t>segmentation, [</a:t>
            </a:r>
            <a:r>
              <a:rPr lang="en-US" dirty="0" err="1" smtClean="0">
                <a:hlinkClick r:id="rId3"/>
              </a:rPr>
              <a:t>Girshick</a:t>
            </a:r>
            <a:r>
              <a:rPr lang="en-US" dirty="0" smtClean="0">
                <a:hlinkClick r:id="rId3"/>
              </a:rPr>
              <a:t> et al. CVPR 2014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70" y="3676576"/>
            <a:ext cx="8690524" cy="22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4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transferable are features in CNN?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6" y="2146361"/>
            <a:ext cx="3620358" cy="35926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12" y="1142999"/>
            <a:ext cx="5333689" cy="5599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36" y="60960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transferable are features in deep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neural </a:t>
            </a:r>
            <a:r>
              <a:rPr lang="en-US" dirty="0"/>
              <a:t>networks </a:t>
            </a:r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Yosinski NIPS 2014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5" y="807866"/>
            <a:ext cx="8425910" cy="5241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739" y="6320116"/>
            <a:ext cx="647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makes ImageNet good for transfer learning? </a:t>
            </a:r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Huh </a:t>
            </a:r>
            <a:r>
              <a:rPr lang="en-US" dirty="0" err="1" smtClean="0">
                <a:hlinkClick r:id="rId3"/>
              </a:rPr>
              <a:t>arXiv</a:t>
            </a:r>
            <a:r>
              <a:rPr lang="en-US" dirty="0" smtClean="0">
                <a:hlinkClick r:id="rId3"/>
              </a:rPr>
              <a:t> 2016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1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7" y="877887"/>
            <a:ext cx="8493430" cy="5182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739" y="6320116"/>
            <a:ext cx="647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makes ImageNet good for transfer learning? </a:t>
            </a:r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Huh </a:t>
            </a:r>
            <a:r>
              <a:rPr lang="en-US" dirty="0" err="1" smtClean="0">
                <a:hlinkClick r:id="rId3"/>
              </a:rPr>
              <a:t>arXiv</a:t>
            </a:r>
            <a:r>
              <a:rPr lang="en-US" dirty="0" smtClean="0">
                <a:hlinkClick r:id="rId3"/>
              </a:rPr>
              <a:t> 2016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3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proposal due March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1-page summary of </a:t>
            </a:r>
          </a:p>
          <a:p>
            <a:endParaRPr lang="en-US" dirty="0"/>
          </a:p>
          <a:p>
            <a:r>
              <a:rPr lang="en-US" dirty="0" smtClean="0"/>
              <a:t>Feedback on paper summary</a:t>
            </a:r>
          </a:p>
          <a:p>
            <a:pPr lvl="1"/>
            <a:r>
              <a:rPr lang="en-US" dirty="0" smtClean="0"/>
              <a:t>Explicit structure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567543"/>
            <a:ext cx="8896350" cy="277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5739" y="6320116"/>
            <a:ext cx="647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makes ImageNet good for transfer learning? </a:t>
            </a:r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Huh </a:t>
            </a:r>
            <a:r>
              <a:rPr lang="en-US" dirty="0" err="1" smtClean="0">
                <a:hlinkClick r:id="rId3"/>
              </a:rPr>
              <a:t>arXiv</a:t>
            </a:r>
            <a:r>
              <a:rPr lang="en-US" dirty="0" smtClean="0">
                <a:hlinkClick r:id="rId3"/>
              </a:rPr>
              <a:t> 2016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1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CNN</a:t>
            </a:r>
          </a:p>
          <a:p>
            <a:pPr lvl="1"/>
            <a:r>
              <a:rPr lang="en-US" dirty="0" smtClean="0"/>
              <a:t>Dropout</a:t>
            </a:r>
          </a:p>
          <a:p>
            <a:pPr lvl="1"/>
            <a:r>
              <a:rPr lang="en-US" dirty="0" smtClean="0"/>
              <a:t>Data augmentation</a:t>
            </a:r>
          </a:p>
          <a:p>
            <a:pPr lvl="1"/>
            <a:r>
              <a:rPr lang="en-US" dirty="0" err="1" smtClean="0"/>
              <a:t>Activaition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Batch normalization</a:t>
            </a:r>
          </a:p>
          <a:p>
            <a:r>
              <a:rPr lang="en-US" dirty="0" smtClean="0"/>
              <a:t>Transfer learning	</a:t>
            </a:r>
          </a:p>
          <a:p>
            <a:pPr lvl="1"/>
            <a:r>
              <a:rPr lang="en-US" dirty="0" smtClean="0"/>
              <a:t>Two strategies</a:t>
            </a:r>
          </a:p>
          <a:p>
            <a:pPr lvl="2"/>
            <a:r>
              <a:rPr lang="en-US" dirty="0" smtClean="0"/>
              <a:t>CNN code </a:t>
            </a:r>
          </a:p>
          <a:p>
            <a:pPr lvl="2"/>
            <a:r>
              <a:rPr lang="en-US" dirty="0" err="1" smtClean="0"/>
              <a:t>Finetuning</a:t>
            </a:r>
            <a:endParaRPr lang="en-US" dirty="0" smtClean="0"/>
          </a:p>
          <a:p>
            <a:pPr lvl="1"/>
            <a:r>
              <a:rPr lang="en-US" dirty="0" smtClean="0"/>
              <a:t>When and how to transfer</a:t>
            </a:r>
          </a:p>
          <a:p>
            <a:pPr lvl="1"/>
            <a:r>
              <a:rPr lang="en-US" dirty="0" smtClean="0"/>
              <a:t>Characteristics of transfer 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0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– 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 smtClean="0"/>
              <a:t>Discuss </a:t>
            </a:r>
            <a:endParaRPr lang="en-US" dirty="0" smtClean="0"/>
          </a:p>
          <a:p>
            <a:pPr lvl="1"/>
            <a:r>
              <a:rPr lang="en-US" dirty="0" smtClean="0"/>
              <a:t>strength, </a:t>
            </a:r>
          </a:p>
          <a:p>
            <a:pPr lvl="1"/>
            <a:r>
              <a:rPr lang="en-US" dirty="0" smtClean="0"/>
              <a:t>weakness, and </a:t>
            </a:r>
          </a:p>
          <a:p>
            <a:pPr lvl="1"/>
            <a:r>
              <a:rPr lang="en-US" dirty="0" smtClean="0"/>
              <a:t>potential extension</a:t>
            </a:r>
          </a:p>
          <a:p>
            <a:pPr lvl="1"/>
            <a:endParaRPr lang="en-US" dirty="0"/>
          </a:p>
          <a:p>
            <a:r>
              <a:rPr lang="en-US" dirty="0" smtClean="0"/>
              <a:t>Share with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tricks for CNN</a:t>
            </a:r>
          </a:p>
          <a:p>
            <a:endParaRPr lang="en-US" dirty="0"/>
          </a:p>
          <a:p>
            <a:r>
              <a:rPr lang="en-US" dirty="0" smtClean="0"/>
              <a:t>Transfer learning via supervised </a:t>
            </a:r>
            <a:r>
              <a:rPr lang="en-US" dirty="0" err="1" smtClean="0"/>
              <a:t>pretraining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CNN with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CNN as composition of functions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(…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…;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 smtClean="0"/>
                  <a:t>Parameters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Empirical loss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Gradient descent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2" name="Picture 2" descr="https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7000"/>
            <a:ext cx="2362200" cy="25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76194" y="6383246"/>
            <a:ext cx="1544012" cy="3693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Learning rate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4648200" y="5791200"/>
            <a:ext cx="381000" cy="5920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00697" y="6379041"/>
            <a:ext cx="1069524" cy="369332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Gradient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6135459" y="5867400"/>
            <a:ext cx="0" cy="5116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89337" y="6379041"/>
            <a:ext cx="1277309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Old weight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3027992" y="5715000"/>
            <a:ext cx="769602" cy="664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60990" y="5410188"/>
            <a:ext cx="1381606" cy="369332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New weight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1742596" y="5594854"/>
            <a:ext cx="543404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Dropout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2936"/>
          </a:xfrm>
        </p:spPr>
        <p:txBody>
          <a:bodyPr/>
          <a:lstStyle/>
          <a:p>
            <a:endParaRPr lang="en-US" altLang="en-US" dirty="0" smtClean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44264"/>
            <a:ext cx="5181600" cy="28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473536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Dropout: A simple way to prevent neural networks from </a:t>
            </a:r>
            <a:r>
              <a:rPr lang="en-US" sz="1600" dirty="0" err="1" smtClean="0"/>
              <a:t>overfitting</a:t>
            </a:r>
            <a:r>
              <a:rPr lang="en-US" sz="1600" dirty="0"/>
              <a:t> [</a:t>
            </a:r>
            <a:r>
              <a:rPr lang="en-US" sz="1600" dirty="0" smtClean="0">
                <a:hlinkClick r:id="rId4"/>
              </a:rPr>
              <a:t>Srivastava JMLR 2014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26609" y="3780491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Intuition</a:t>
            </a:r>
            <a:r>
              <a:rPr lang="en-US" sz="2000" dirty="0"/>
              <a:t>: successful </a:t>
            </a:r>
            <a:r>
              <a:rPr lang="en-US" sz="2000" dirty="0" smtClean="0"/>
              <a:t>conspiracies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50 people planning a conspiracy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Strategy A</a:t>
            </a:r>
            <a:r>
              <a:rPr lang="en-US" sz="2000" dirty="0"/>
              <a:t>: plan a big conspiracy involving 50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Likely to fail. 50 people need to play their parts correctly.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Strategy B: </a:t>
            </a:r>
            <a:r>
              <a:rPr lang="en-US" sz="2000" dirty="0"/>
              <a:t>plan 10 conspiracies each involving 5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Likely to succeed!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447545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Dropout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495800" cy="2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990600"/>
            <a:ext cx="3258917" cy="2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71" y="5133281"/>
            <a:ext cx="5589655" cy="13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473536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Dropout: A simple way to prevent neural networks from </a:t>
            </a:r>
            <a:r>
              <a:rPr lang="en-US" sz="1600" dirty="0" err="1" smtClean="0"/>
              <a:t>overfitting</a:t>
            </a:r>
            <a:r>
              <a:rPr lang="en-US" sz="1600" dirty="0"/>
              <a:t> [</a:t>
            </a:r>
            <a:r>
              <a:rPr lang="en-US" sz="1600" dirty="0" smtClean="0">
                <a:hlinkClick r:id="rId5"/>
              </a:rPr>
              <a:t>Srivastava JMLR 2014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800600" y="3674476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Main Idea</a:t>
            </a:r>
            <a:r>
              <a:rPr lang="en-US" sz="2000" dirty="0" smtClean="0"/>
              <a:t>: approximately </a:t>
            </a:r>
            <a:r>
              <a:rPr lang="en-US" sz="2000" dirty="0"/>
              <a:t>combining exponentially many different neural network architectures efficiently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32" y="3717877"/>
            <a:ext cx="4454767" cy="12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en-US" dirty="0" smtClean="0"/>
              <a:t>Augmentation (Jittering)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i="1" dirty="0" smtClean="0"/>
              <a:t>virtual</a:t>
            </a:r>
            <a:r>
              <a:rPr lang="en-US" dirty="0" smtClean="0"/>
              <a:t> training samples</a:t>
            </a:r>
          </a:p>
          <a:p>
            <a:pPr lvl="1"/>
            <a:r>
              <a:rPr lang="en-US" dirty="0" smtClean="0"/>
              <a:t>Horizontal flip</a:t>
            </a:r>
          </a:p>
          <a:p>
            <a:pPr lvl="1"/>
            <a:r>
              <a:rPr lang="en-US" dirty="0" smtClean="0"/>
              <a:t>Random crop</a:t>
            </a:r>
          </a:p>
          <a:p>
            <a:pPr lvl="1"/>
            <a:r>
              <a:rPr lang="en-US" dirty="0" smtClean="0"/>
              <a:t>Color casting</a:t>
            </a:r>
          </a:p>
          <a:p>
            <a:pPr lvl="1"/>
            <a:r>
              <a:rPr lang="en-US" dirty="0" smtClean="0"/>
              <a:t>Geometric distortion</a:t>
            </a: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560" y="2299187"/>
            <a:ext cx="4187439" cy="45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6200" y="6393325"/>
            <a:ext cx="311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Deep </a:t>
            </a:r>
            <a:r>
              <a:rPr lang="en-US" dirty="0" smtClean="0"/>
              <a:t>Image [</a:t>
            </a:r>
            <a:r>
              <a:rPr lang="en-US" dirty="0" smtClean="0">
                <a:hlinkClick r:id="rId3"/>
              </a:rPr>
              <a:t>Wu et al. 2015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Rectified Linear Unit</a:t>
            </a:r>
            <a:endParaRPr lang="en-US" alt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990600"/>
            <a:ext cx="6391275" cy="27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3534" y="6254126"/>
            <a:ext cx="5876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Lucida Grande"/>
              </a:rPr>
              <a:t>Delving Deep into Rectifiers: Surpassing Human-Level Performance on </a:t>
            </a:r>
            <a:endParaRPr lang="en-US" sz="1400" dirty="0" smtClean="0">
              <a:solidFill>
                <a:srgbClr val="000000"/>
              </a:solidFill>
              <a:latin typeface="Lucida Grande"/>
            </a:endParaRP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Lucida Grande"/>
              </a:rPr>
              <a:t>ImageNet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</a:rPr>
              <a:t> Classification [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hlinkClick r:id="rId3"/>
              </a:rPr>
              <a:t>He et al. 2015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</a:rPr>
              <a:t>]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2" y="3894585"/>
            <a:ext cx="6400800" cy="22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3163</TotalTime>
  <Words>456</Words>
  <Application>Microsoft Office PowerPoint</Application>
  <PresentationFormat>On-screen Show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Lucida Grande</vt:lpstr>
      <vt:lpstr>MS PGothic</vt:lpstr>
      <vt:lpstr>新細明體</vt:lpstr>
      <vt:lpstr>Arial</vt:lpstr>
      <vt:lpstr>Calibri</vt:lpstr>
      <vt:lpstr>Calibri Light</vt:lpstr>
      <vt:lpstr>Cambria Math</vt:lpstr>
      <vt:lpstr>Office Theme</vt:lpstr>
      <vt:lpstr>Supervised Pretraining</vt:lpstr>
      <vt:lpstr>Administrative stuffs</vt:lpstr>
      <vt:lpstr>Discussion – Think-pair-share</vt:lpstr>
      <vt:lpstr>Today’s class</vt:lpstr>
      <vt:lpstr>Training CNN with gradient descent</vt:lpstr>
      <vt:lpstr>Dropout</vt:lpstr>
      <vt:lpstr>Dropout</vt:lpstr>
      <vt:lpstr>Data Augmentation (Jittering)</vt:lpstr>
      <vt:lpstr>Parametric Rectified Linear Unit</vt:lpstr>
      <vt:lpstr>Batch Normalization</vt:lpstr>
      <vt:lpstr>Transfer Learning</vt:lpstr>
      <vt:lpstr>When to finetune your model?</vt:lpstr>
      <vt:lpstr>Convolutional activation features</vt:lpstr>
      <vt:lpstr>PowerPoint Presentation</vt:lpstr>
      <vt:lpstr>PowerPoint Presentation</vt:lpstr>
      <vt:lpstr>PowerPoint Presentation</vt:lpstr>
      <vt:lpstr>How transferable are features in CNN?</vt:lpstr>
      <vt:lpstr>PowerPoint Presentation</vt:lpstr>
      <vt:lpstr>PowerPoint Presentation</vt:lpstr>
      <vt:lpstr>PowerPoint Presentation</vt:lpstr>
      <vt:lpstr>Things to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Jia-Bin</dc:creator>
  <cp:lastModifiedBy>Huang Jia-Bin</cp:lastModifiedBy>
  <cp:revision>131</cp:revision>
  <dcterms:created xsi:type="dcterms:W3CDTF">2016-08-19T16:11:18Z</dcterms:created>
  <dcterms:modified xsi:type="dcterms:W3CDTF">2017-01-31T07:36:30Z</dcterms:modified>
</cp:coreProperties>
</file>